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</p:sldMasterIdLst>
  <p:notesMasterIdLst>
    <p:notesMasterId r:id="rId16"/>
  </p:notesMasterIdLst>
  <p:handoutMasterIdLst>
    <p:handoutMasterId r:id="rId17"/>
  </p:handoutMasterIdLst>
  <p:sldIdLst>
    <p:sldId id="364" r:id="rId2"/>
    <p:sldId id="365" r:id="rId3"/>
    <p:sldId id="366" r:id="rId4"/>
    <p:sldId id="368" r:id="rId5"/>
    <p:sldId id="378" r:id="rId6"/>
    <p:sldId id="379" r:id="rId7"/>
    <p:sldId id="370" r:id="rId8"/>
    <p:sldId id="371" r:id="rId9"/>
    <p:sldId id="372" r:id="rId10"/>
    <p:sldId id="374" r:id="rId11"/>
    <p:sldId id="375" r:id="rId12"/>
    <p:sldId id="376" r:id="rId13"/>
    <p:sldId id="377" r:id="rId14"/>
    <p:sldId id="380" r:id="rId15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" initials="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0404"/>
    <a:srgbClr val="996600"/>
    <a:srgbClr val="00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02" autoAdjust="0"/>
    <p:restoredTop sz="82779" autoAdjust="0"/>
  </p:normalViewPr>
  <p:slideViewPr>
    <p:cSldViewPr snapToObjects="1">
      <p:cViewPr>
        <p:scale>
          <a:sx n="125" d="100"/>
          <a:sy n="125" d="100"/>
        </p:scale>
        <p:origin x="-1512" y="-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49B741-88AC-6046-8125-575B19BFA23B}" type="datetime1">
              <a:rPr lang="en-CA" smtClean="0"/>
              <a:t>14-02-08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2D7C3F-8DA1-1341-89A1-0A5CC39BA5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980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CD34768-8411-9743-9214-14D42A6AC634}" type="datetime1">
              <a:rPr lang="en-CA" smtClean="0"/>
              <a:t>14-02-08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C59AB3E-9F2B-7F49-AEC8-85309F7C09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70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ＭＳ Ｐゴシック" pitchFamily="-112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59AB3E-9F2B-7F49-AEC8-85309F7C0979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72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8" Type="http://schemas.openxmlformats.org/officeDocument/2006/relationships/image" Target="../media/image6.jpeg"/><Relationship Id="rId9" Type="http://schemas.openxmlformats.org/officeDocument/2006/relationships/image" Target="file:///\\localhost\Users\anngoncalves\Desktop\UBC%20PPT%20Templates%20explore\UBC_Cliff_Tritone_annedit.jp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file:///\\localhost\Users\anngoncalves\Desktop\UBC%20PPT%20Templates%20explore\graphic%20objects\FullSig.png" TargetMode="Externa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file:///\\localhost\Users\anngoncalves\Desktop\UBC%20PPT%20Templates%20explore\graphic%20objects\shield.png" TargetMode="External"/><Relationship Id="rId5" Type="http://schemas.openxmlformats.org/officeDocument/2006/relationships/image" Target="../media/image4.png"/><Relationship Id="rId6" Type="http://schemas.openxmlformats.org/officeDocument/2006/relationships/image" Target="file:///\\localhost\Users\anngoncalves\Desktop\UBC%20PPT%20Templates%20explore\graphic%20objects\POM.png" TargetMode="External"/><Relationship Id="rId7" Type="http://schemas.openxmlformats.org/officeDocument/2006/relationships/image" Target="../media/image5.png"/><Relationship Id="rId8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file:///\\localhost\Users\anngoncalves\Desktop\UBC%20PPT%20Templates%20explore\graphic%20objects\shield.png" TargetMode="External"/><Relationship Id="rId5" Type="http://schemas.openxmlformats.org/officeDocument/2006/relationships/image" Target="../media/image4.png"/><Relationship Id="rId6" Type="http://schemas.openxmlformats.org/officeDocument/2006/relationships/image" Target="file:///\\localhost\Users\anngoncalves\Desktop\UBC%20PPT%20Templates%20explore\graphic%20objects\POM.png" TargetMode="External"/><Relationship Id="rId7" Type="http://schemas.openxmlformats.org/officeDocument/2006/relationships/image" Target="../media/image5.png"/><Relationship Id="rId8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file:///\\localhost\Users\anngoncalves\Desktop\UBC%20PPT%20Templates%20explore\graphic%20objects\shield_B.png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1: UBC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3" name="Rectangle 2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5" name="Rectangle 4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6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7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10" name="UBC_Cliff_Tritone_annedit.jpg" descr="/Users/anngoncalves/Desktop/UBC PPT Templates explore/UBC_Cliff_Tritone_annedit.jpg"/>
          <p:cNvPicPr>
            <a:picLocks noChangeAspect="1"/>
          </p:cNvPicPr>
          <p:nvPr/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8" t="2914" r="19727" b="2914"/>
          <a:stretch>
            <a:fillRect/>
          </a:stretch>
        </p:blipFill>
        <p:spPr bwMode="auto">
          <a:xfrm>
            <a:off x="0" y="950913"/>
            <a:ext cx="9228138" cy="5907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4660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3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6398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: UBC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76200" y="-3175"/>
            <a:ext cx="9220200" cy="6861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3" name="FullSig.png" descr="/Users/anngoncalves/Desktop/UBC PPT Templates explore/graphic objects/FullSig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46313"/>
            <a:ext cx="7132638" cy="109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4105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2a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pic>
        <p:nvPicPr>
          <p:cNvPr id="5" name="Picture 3" descr="CIRS\CIRS-interiors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9" r="19492"/>
          <a:stretch>
            <a:fillRect/>
          </a:stretch>
        </p:blipFill>
        <p:spPr bwMode="auto">
          <a:xfrm>
            <a:off x="5030788" y="950913"/>
            <a:ext cx="4230687" cy="591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22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5" r:link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5974" y="1841500"/>
            <a:ext cx="4022725" cy="212936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90407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2b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CIRS\CIRS-interiors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5" b="2351"/>
          <a:stretch>
            <a:fillRect/>
          </a:stretch>
        </p:blipFill>
        <p:spPr bwMode="auto">
          <a:xfrm>
            <a:off x="0" y="950913"/>
            <a:ext cx="9185275" cy="594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5" r:link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3139" y="1837944"/>
            <a:ext cx="8380598" cy="91440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txBody>
          <a:bodyPr lIns="182880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150513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15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3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56036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10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0267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5" name="Group 18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42737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Divi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08135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7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15196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7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50627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Titl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45338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tx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7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916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enultimate Slide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383242" y="2294467"/>
            <a:ext cx="66548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383242" y="2980267"/>
            <a:ext cx="6654800" cy="38100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18961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948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- Title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5" name="Rectangle 4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296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Title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639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7697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ield_B.png" descr="/Users/anngoncalves/Desktop/UBC PPT Templates explore/graphic objects/shield_B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8600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30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8412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3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70674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7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6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75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24" Type="http://schemas.openxmlformats.org/officeDocument/2006/relationships/image" Target="../media/image1.png"/><Relationship Id="rId2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GEM_Calgary_Gebome_Alberta_Logo.png"/>
          <p:cNvPicPr>
            <a:picLocks noChangeAspect="1"/>
          </p:cNvPicPr>
          <p:nvPr userDrawn="1"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07" y="5890941"/>
            <a:ext cx="1259162" cy="829272"/>
          </a:xfrm>
          <a:prstGeom prst="rect">
            <a:avLst/>
          </a:prstGeom>
        </p:spPr>
      </p:pic>
      <p:pic>
        <p:nvPicPr>
          <p:cNvPr id="9" name="Picture 8" descr="pathway_tools_page_no.png"/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767" y="6208638"/>
            <a:ext cx="575158" cy="476672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Relationship Id="rId3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b.inf.uni-tuebingen.de/software/megan5/" TargetMode="External"/><Relationship Id="rId4" Type="http://schemas.openxmlformats.org/officeDocument/2006/relationships/hyperlink" Target="http://www.rstudio.com/" TargetMode="External"/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github.com/nielshanson/mp_tutorial/raw/master/taxonomic_analysis/code/mp_tutorial_taxonomic_analysis.R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06388" y="2014975"/>
            <a:ext cx="8513762" cy="1125994"/>
          </a:xfrm>
          <a:prstGeom prst="rect">
            <a:avLst/>
          </a:prstGeom>
        </p:spPr>
        <p:txBody>
          <a:bodyPr/>
          <a:lstStyle>
            <a:lvl1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defRPr/>
            </a:pPr>
            <a:r>
              <a:rPr lang="en-US" sz="3200" b="1" dirty="0" smtClean="0">
                <a:solidFill>
                  <a:srgbClr val="002040"/>
                </a:solidFill>
                <a:latin typeface="Arial" pitchFamily="34" charset="0"/>
                <a:ea typeface="Consolas" pitchFamily="-112" charset="0"/>
                <a:cs typeface="Arial" pitchFamily="34" charset="0"/>
              </a:rPr>
              <a:t>Hydrocarbon </a:t>
            </a:r>
            <a:r>
              <a:rPr lang="en-US" sz="3200" b="1" dirty="0" err="1" smtClean="0">
                <a:solidFill>
                  <a:srgbClr val="002040"/>
                </a:solidFill>
                <a:latin typeface="Arial" pitchFamily="34" charset="0"/>
                <a:ea typeface="Consolas" pitchFamily="-112" charset="0"/>
                <a:cs typeface="Arial" pitchFamily="34" charset="0"/>
              </a:rPr>
              <a:t>MetaPathways</a:t>
            </a:r>
            <a:r>
              <a:rPr lang="en-US" sz="3200" b="1" dirty="0" smtClean="0">
                <a:solidFill>
                  <a:srgbClr val="002040"/>
                </a:solidFill>
                <a:latin typeface="Arial" pitchFamily="34" charset="0"/>
                <a:ea typeface="Consolas" pitchFamily="-112" charset="0"/>
                <a:cs typeface="Arial" pitchFamily="34" charset="0"/>
              </a:rPr>
              <a:t> </a:t>
            </a:r>
            <a:r>
              <a:rPr lang="en-US" sz="3200" b="1" dirty="0" smtClean="0">
                <a:solidFill>
                  <a:srgbClr val="002040"/>
                </a:solidFill>
                <a:latin typeface="Arial" pitchFamily="34" charset="0"/>
                <a:ea typeface="Consolas" pitchFamily="-112" charset="0"/>
                <a:cs typeface="Arial" pitchFamily="34" charset="0"/>
              </a:rPr>
              <a:t>Tutorial:</a:t>
            </a:r>
          </a:p>
          <a:p>
            <a:pPr>
              <a:defRPr/>
            </a:pPr>
            <a:r>
              <a:rPr lang="en-US" sz="3200" b="1" dirty="0" smtClean="0">
                <a:solidFill>
                  <a:srgbClr val="002040"/>
                </a:solidFill>
                <a:latin typeface="Arial" pitchFamily="34" charset="0"/>
                <a:ea typeface="Consolas" pitchFamily="-112" charset="0"/>
                <a:cs typeface="Arial" pitchFamily="34" charset="0"/>
              </a:rPr>
              <a:t>Taxonomic Analysis</a:t>
            </a:r>
            <a:endParaRPr lang="en-US" sz="3200" b="1" dirty="0" smtClean="0">
              <a:solidFill>
                <a:srgbClr val="002040"/>
              </a:solidFill>
              <a:latin typeface="Arial" pitchFamily="34" charset="0"/>
              <a:ea typeface="Consolas" pitchFamily="-112" charset="0"/>
              <a:cs typeface="Arial" pitchFamily="34" charset="0"/>
            </a:endParaRPr>
          </a:p>
        </p:txBody>
      </p:sp>
      <p:sp>
        <p:nvSpPr>
          <p:cNvPr id="6" name="Subtitle 3"/>
          <p:cNvSpPr txBox="1">
            <a:spLocks/>
          </p:cNvSpPr>
          <p:nvPr/>
        </p:nvSpPr>
        <p:spPr>
          <a:xfrm>
            <a:off x="306388" y="3645024"/>
            <a:ext cx="8228012" cy="216024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 smtClean="0">
                <a:ea typeface="ＭＳ Ｐゴシック" pitchFamily="-111" charset="-128"/>
                <a:cs typeface="ＭＳ Ｐゴシック" pitchFamily="-111" charset="-128"/>
              </a:rPr>
              <a:t>Niels W. Hanson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Ph.D. </a:t>
            </a: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Candidate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Tuesday, February 11 2014</a:t>
            </a:r>
            <a:endParaRPr lang="en-US" sz="1800" dirty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algn="ctr">
              <a:buNone/>
            </a:pPr>
            <a:endParaRPr lang="en-US" sz="1800" dirty="0" smtClean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Bioinformatics Training Program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The University of British Columbia, Vancouver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299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Clusters of Orthologous Genes</a:t>
            </a:r>
            <a:endParaRPr lang="en-US" sz="2400" b="1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611559" y="836712"/>
            <a:ext cx="7766207" cy="10801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400" dirty="0" smtClean="0"/>
              <a:t>What’s so special about the 16S </a:t>
            </a:r>
            <a:r>
              <a:rPr lang="en-US" sz="2400" dirty="0" err="1" smtClean="0"/>
              <a:t>rRNA</a:t>
            </a:r>
            <a:r>
              <a:rPr lang="en-US" sz="2400" dirty="0" smtClean="0"/>
              <a:t>. COG a collection of single copy genes for taxonomic signal1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903368"/>
            <a:ext cx="5867400" cy="2882900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751137" y="4537794"/>
            <a:ext cx="7766207" cy="55296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400" dirty="0" smtClean="0"/>
              <a:t>Triangle Homology Rule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1413346" y="5090758"/>
            <a:ext cx="6964421" cy="10025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600" i="1" dirty="0" smtClean="0"/>
              <a:t>“Any </a:t>
            </a:r>
            <a:r>
              <a:rPr lang="en-US" sz="1600" i="1" dirty="0"/>
              <a:t>group of at least three proteins from distant genomes that are more similar to each other than they are to any other proteins are likely to form an orthologous </a:t>
            </a:r>
            <a:r>
              <a:rPr lang="en-US" sz="1600" i="1" dirty="0" smtClean="0"/>
              <a:t>set.”</a:t>
            </a:r>
            <a:endParaRPr lang="en-US" sz="1500" i="1" dirty="0"/>
          </a:p>
        </p:txBody>
      </p:sp>
      <p:sp>
        <p:nvSpPr>
          <p:cNvPr id="9" name="Rectangle 8"/>
          <p:cNvSpPr/>
          <p:nvPr/>
        </p:nvSpPr>
        <p:spPr>
          <a:xfrm>
            <a:off x="1115616" y="6008583"/>
            <a:ext cx="73448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Tx/>
              <a:buAutoNum type="arabicPeriod"/>
            </a:pPr>
            <a:r>
              <a:rPr lang="en-US" sz="1000" dirty="0" smtClean="0"/>
              <a:t>R</a:t>
            </a:r>
            <a:r>
              <a:rPr lang="en-US" sz="1000" dirty="0"/>
              <a:t>. L. </a:t>
            </a:r>
            <a:r>
              <a:rPr lang="en-US" sz="1000" dirty="0" err="1"/>
              <a:t>Tatusov</a:t>
            </a:r>
            <a:r>
              <a:rPr lang="en-US" sz="1000" dirty="0"/>
              <a:t> </a:t>
            </a:r>
            <a:r>
              <a:rPr lang="en-US" sz="1000" i="1" dirty="0"/>
              <a:t>et al.</a:t>
            </a:r>
            <a:r>
              <a:rPr lang="en-US" sz="1000" dirty="0"/>
              <a:t>, The COG database: new developments in phylogenetic classification of proteins from complete genomes, </a:t>
            </a:r>
            <a:r>
              <a:rPr lang="en-US" sz="1000" i="1" dirty="0"/>
              <a:t>Nucleic Acids Research</a:t>
            </a:r>
            <a:r>
              <a:rPr lang="en-US" sz="1000" dirty="0"/>
              <a:t> </a:t>
            </a:r>
            <a:r>
              <a:rPr lang="en-US" sz="1000" b="1" dirty="0"/>
              <a:t>29</a:t>
            </a:r>
            <a:r>
              <a:rPr lang="en-US" sz="1000" dirty="0"/>
              <a:t>, 22–28 (2001)</a:t>
            </a:r>
            <a:r>
              <a:rPr lang="en-US" sz="1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1940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err="1" smtClean="0"/>
              <a:t>RefSeq</a:t>
            </a:r>
            <a:r>
              <a:rPr lang="en-US" sz="2400" b="1" dirty="0" smtClean="0"/>
              <a:t> Functional Taxonomy </a:t>
            </a:r>
            <a:br>
              <a:rPr lang="en-US" sz="2400" b="1" dirty="0" smtClean="0"/>
            </a:br>
            <a:r>
              <a:rPr lang="en-US" sz="2400" b="1" dirty="0" smtClean="0"/>
              <a:t>Metagenome Analyzer (MEGAN)</a:t>
            </a:r>
            <a:endParaRPr lang="en-US" sz="2400" b="1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579303" y="1628800"/>
            <a:ext cx="8097153" cy="194421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000" dirty="0" smtClean="0"/>
              <a:t>Genes identified in </a:t>
            </a:r>
            <a:r>
              <a:rPr lang="en-US" sz="2000" dirty="0" err="1" smtClean="0"/>
              <a:t>RefSeq</a:t>
            </a:r>
            <a:r>
              <a:rPr lang="en-US" sz="2000" dirty="0" smtClean="0"/>
              <a:t> have underlying genome of origin.</a:t>
            </a:r>
            <a:br>
              <a:rPr lang="en-US" sz="2000" dirty="0" smtClean="0"/>
            </a:br>
            <a:r>
              <a:rPr lang="en-US" sz="2000" dirty="0" smtClean="0"/>
              <a:t>- High quality hits possibly contain a (noisy) taxonomic signal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000" dirty="0" smtClean="0"/>
              <a:t>Megan an interactive software to implement the Lowest Common Ancestor (LCA) algorithm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89" y="3645024"/>
            <a:ext cx="7627321" cy="2024236"/>
          </a:xfrm>
          <a:prstGeom prst="rect">
            <a:avLst/>
          </a:prstGeom>
        </p:spPr>
      </p:pic>
      <p:pic>
        <p:nvPicPr>
          <p:cNvPr id="5" name="Picture 4" descr="Screen shot 2014-02-08 at 3.31.1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256" y="216104"/>
            <a:ext cx="1175695" cy="105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326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err="1" smtClean="0"/>
              <a:t>RefSeq</a:t>
            </a:r>
            <a:r>
              <a:rPr lang="en-US" sz="2400" b="1" dirty="0" smtClean="0"/>
              <a:t> Functional Taxonomy </a:t>
            </a:r>
            <a:br>
              <a:rPr lang="en-US" sz="2400" b="1" dirty="0" smtClean="0"/>
            </a:br>
            <a:r>
              <a:rPr lang="en-US" sz="2400" b="1" dirty="0" smtClean="0"/>
              <a:t>Metagenome Analyzer (MEGAN)</a:t>
            </a:r>
            <a:endParaRPr lang="en-US" sz="2400" b="1" dirty="0"/>
          </a:p>
        </p:txBody>
      </p:sp>
      <p:pic>
        <p:nvPicPr>
          <p:cNvPr id="5" name="Picture 4" descr="Screen shot 2014-02-08 at 3.31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256" y="216104"/>
            <a:ext cx="1175695" cy="1058959"/>
          </a:xfrm>
          <a:prstGeom prst="rect">
            <a:avLst/>
          </a:prstGeom>
        </p:spPr>
      </p:pic>
      <p:pic>
        <p:nvPicPr>
          <p:cNvPr id="4" name="Picture 3" descr="Screen shot 2014-02-08 at 3.51.0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965" y="1066049"/>
            <a:ext cx="4424203" cy="5561856"/>
          </a:xfrm>
          <a:prstGeom prst="rect">
            <a:avLst/>
          </a:prstGeom>
        </p:spPr>
      </p:pic>
      <p:pic>
        <p:nvPicPr>
          <p:cNvPr id="6" name="Picture 5" descr="Screen shot 2014-02-08 at 3.51.1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2218177"/>
            <a:ext cx="1970812" cy="49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881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38189" y="1252266"/>
            <a:ext cx="7562850" cy="54307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2. </a:t>
            </a:r>
            <a:r>
              <a:rPr lang="en-US" dirty="0"/>
              <a:t>Priming </a:t>
            </a:r>
            <a:r>
              <a:rPr lang="en-US" dirty="0" err="1"/>
              <a:t>MetaPathways</a:t>
            </a:r>
            <a:r>
              <a:rPr lang="en-US" dirty="0"/>
              <a:t> output for MEGAN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189" y="1795342"/>
            <a:ext cx="7449081" cy="98558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000" dirty="0" smtClean="0"/>
              <a:t>Take </a:t>
            </a:r>
            <a:r>
              <a:rPr lang="en-US" sz="2000" dirty="0" err="1" smtClean="0"/>
              <a:t>rRNA</a:t>
            </a:r>
            <a:r>
              <a:rPr lang="en-US" sz="2000" dirty="0" smtClean="0"/>
              <a:t> (Silva, </a:t>
            </a:r>
            <a:r>
              <a:rPr lang="en-US" sz="2000" dirty="0" err="1" smtClean="0"/>
              <a:t>GreenGenes</a:t>
            </a:r>
            <a:r>
              <a:rPr lang="en-US" sz="2000" dirty="0" smtClean="0"/>
              <a:t>), </a:t>
            </a:r>
            <a:r>
              <a:rPr lang="en-US" sz="2000" dirty="0" err="1"/>
              <a:t>RefSeq</a:t>
            </a:r>
            <a:r>
              <a:rPr lang="en-US" sz="2000" dirty="0"/>
              <a:t>, </a:t>
            </a:r>
            <a:r>
              <a:rPr lang="en-US" sz="2000" dirty="0" smtClean="0"/>
              <a:t>and COG hits to MEGAN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971600" y="3237468"/>
            <a:ext cx="4585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rRNA</a:t>
            </a:r>
            <a:r>
              <a:rPr lang="en-US" dirty="0" smtClean="0"/>
              <a:t> - </a:t>
            </a:r>
            <a:r>
              <a:rPr lang="en-US" dirty="0" err="1" smtClean="0"/>
              <a:t>metapathways_rRNA_to_megan.py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71600" y="3749040"/>
            <a:ext cx="4598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RefSeq</a:t>
            </a:r>
            <a:r>
              <a:rPr lang="en-US" dirty="0" smtClean="0"/>
              <a:t> - </a:t>
            </a:r>
            <a:r>
              <a:rPr lang="en-US" dirty="0" err="1" smtClean="0"/>
              <a:t>metapathways_last_to_megan.py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71600" y="4252446"/>
            <a:ext cx="45211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COG - </a:t>
            </a:r>
            <a:r>
              <a:rPr lang="en-US" dirty="0" err="1" smtClean="0"/>
              <a:t>metapathways_COG_to_megan.py</a:t>
            </a:r>
            <a:endParaRPr lang="en-US" dirty="0"/>
          </a:p>
        </p:txBody>
      </p:sp>
      <p:sp>
        <p:nvSpPr>
          <p:cNvPr id="8" name="Text Placeholder 1"/>
          <p:cNvSpPr txBox="1">
            <a:spLocks/>
          </p:cNvSpPr>
          <p:nvPr/>
        </p:nvSpPr>
        <p:spPr>
          <a:xfrm>
            <a:off x="838189" y="267109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8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4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0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0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Python Scripts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37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15493" y="188640"/>
            <a:ext cx="7562850" cy="543076"/>
          </a:xfrm>
        </p:spPr>
        <p:txBody>
          <a:bodyPr>
            <a:normAutofit/>
          </a:bodyPr>
          <a:lstStyle/>
          <a:p>
            <a:r>
              <a:rPr lang="en-US" dirty="0" smtClean="0"/>
              <a:t>Priming </a:t>
            </a:r>
            <a:r>
              <a:rPr lang="en-US" dirty="0" err="1"/>
              <a:t>MetaPathways</a:t>
            </a:r>
            <a:r>
              <a:rPr lang="en-US" dirty="0"/>
              <a:t> output for MEGAN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71600" y="1386376"/>
            <a:ext cx="38286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metapathways_rRNA_to_megan.py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01584" y="2996952"/>
            <a:ext cx="3623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metapathways_last_to_megan.py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77216" y="4437112"/>
            <a:ext cx="38543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metapathways_COG_to_megan.py</a:t>
            </a:r>
            <a:endParaRPr lang="en-US" dirty="0"/>
          </a:p>
        </p:txBody>
      </p:sp>
      <p:sp>
        <p:nvSpPr>
          <p:cNvPr id="8" name="Text Placeholder 1"/>
          <p:cNvSpPr txBox="1">
            <a:spLocks/>
          </p:cNvSpPr>
          <p:nvPr/>
        </p:nvSpPr>
        <p:spPr>
          <a:xfrm>
            <a:off x="786293" y="836712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8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4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0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0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Python Scripts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009864" y="1808222"/>
            <a:ext cx="80648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latin typeface="Courier"/>
                <a:cs typeface="Courier"/>
              </a:rPr>
              <a:t>$ python </a:t>
            </a:r>
            <a:r>
              <a:rPr lang="en-US" sz="1200" dirty="0" err="1" smtClean="0">
                <a:latin typeface="Courier"/>
                <a:cs typeface="Courier"/>
              </a:rPr>
              <a:t>metapathways_rRNA_to_megan.py</a:t>
            </a:r>
            <a:r>
              <a:rPr lang="en-US" sz="1200" dirty="0" smtClean="0">
                <a:latin typeface="Courier"/>
                <a:cs typeface="Courier"/>
              </a:rPr>
              <a:t> -</a:t>
            </a:r>
            <a:r>
              <a:rPr lang="en-US" sz="1200" dirty="0" err="1" smtClean="0">
                <a:latin typeface="Courier"/>
                <a:cs typeface="Courier"/>
              </a:rPr>
              <a:t>i</a:t>
            </a:r>
            <a:r>
              <a:rPr lang="en-US" sz="1200" dirty="0" smtClean="0">
                <a:latin typeface="Courier"/>
                <a:cs typeface="Courier"/>
              </a:rPr>
              <a:t> *.</a:t>
            </a:r>
            <a:r>
              <a:rPr lang="en-US" sz="1200" dirty="0" err="1" smtClean="0">
                <a:latin typeface="Courier"/>
                <a:cs typeface="Courier"/>
              </a:rPr>
              <a:t>rRNA.stats.txt</a:t>
            </a:r>
            <a:r>
              <a:rPr lang="en-US" sz="1200" dirty="0" smtClean="0">
                <a:latin typeface="Courier"/>
                <a:cs typeface="Courier"/>
              </a:rPr>
              <a:t> </a:t>
            </a: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                                 -o </a:t>
            </a:r>
            <a:r>
              <a:rPr lang="en-US" sz="1200" dirty="0" err="1" smtClean="0">
                <a:latin typeface="Courier"/>
                <a:cs typeface="Courier"/>
              </a:rPr>
              <a:t>output_folder</a:t>
            </a:r>
            <a:r>
              <a:rPr lang="en-US" sz="1200" dirty="0" smtClean="0">
                <a:latin typeface="Courier"/>
                <a:cs typeface="Courier"/>
              </a:rPr>
              <a:t> . </a:t>
            </a: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                                 [--</a:t>
            </a:r>
            <a:r>
              <a:rPr lang="en-US" sz="1200" dirty="0" err="1" smtClean="0">
                <a:latin typeface="Courier"/>
                <a:cs typeface="Courier"/>
              </a:rPr>
              <a:t>dsv</a:t>
            </a:r>
            <a:r>
              <a:rPr lang="en-US" sz="1200" dirty="0" smtClean="0">
                <a:latin typeface="Courier"/>
                <a:cs typeface="Courier"/>
              </a:rPr>
              <a:t>]</a:t>
            </a:r>
            <a:endParaRPr lang="en-US" sz="12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85560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Goals of Tutorial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3371014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b="0" dirty="0"/>
              <a:t>Understand the basic background of the taxonomic signal related to the 16S </a:t>
            </a:r>
            <a:r>
              <a:rPr lang="en-US" b="0" dirty="0" err="1"/>
              <a:t>rRNA</a:t>
            </a:r>
            <a:r>
              <a:rPr lang="en-US" b="0" dirty="0"/>
              <a:t>, Clusters of Orthologous Genes (COGs), and MEGAN taxonomy</a:t>
            </a:r>
            <a:r>
              <a:rPr lang="en-US" b="0" dirty="0" smtClean="0"/>
              <a:t>.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b="0" dirty="0"/>
              <a:t>Be able to prime taxonomic search results from </a:t>
            </a:r>
            <a:r>
              <a:rPr lang="en-US" b="0" dirty="0" err="1"/>
              <a:t>MetaPathways</a:t>
            </a:r>
            <a:r>
              <a:rPr lang="en-US" b="0" dirty="0"/>
              <a:t> for analysis in MEGAN via </a:t>
            </a:r>
            <a:r>
              <a:rPr lang="en-US" b="0" dirty="0" smtClean="0"/>
              <a:t>python scripts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b="0" dirty="0"/>
              <a:t>Understand the declination of taxonomy in MEGAN and its ability to export </a:t>
            </a:r>
            <a:r>
              <a:rPr lang="en-US" b="0" dirty="0" smtClean="0"/>
              <a:t>samples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b="0" dirty="0" smtClean="0"/>
              <a:t>Outline some examples of </a:t>
            </a:r>
            <a:r>
              <a:rPr lang="en-US" b="0" dirty="0"/>
              <a:t>downstream hierarchical clustering in the R statistical </a:t>
            </a:r>
            <a:r>
              <a:rPr lang="en-US" b="0" dirty="0" smtClean="0"/>
              <a:t>environment</a:t>
            </a:r>
            <a:endParaRPr lang="en-US" b="0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81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67317" y="3914754"/>
            <a:ext cx="8290408" cy="2016224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Presentation Slides </a:t>
            </a:r>
            <a:r>
              <a:rPr lang="en-US" dirty="0" smtClean="0"/>
              <a:t>- </a:t>
            </a:r>
            <a:r>
              <a:rPr lang="en-US" dirty="0" err="1" smtClean="0"/>
              <a:t>MetaPathways_Tutorial_Taxonomic_Analysis.pdf</a:t>
            </a:r>
            <a:endParaRPr lang="en-US" dirty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Complete R Script - </a:t>
            </a:r>
            <a:r>
              <a:rPr lang="en-US" dirty="0" smtClean="0">
                <a:hlinkClick r:id="rId2"/>
              </a:rPr>
              <a:t>mp_tutorial_taxonomic_analysis.R</a:t>
            </a:r>
            <a:endParaRPr lang="en-US" dirty="0" smtClean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Megan-Compatible Files - 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Megan-Table File - </a:t>
            </a:r>
            <a:r>
              <a:rPr lang="en-US" dirty="0" err="1" smtClean="0"/>
              <a:t>HOT_megan_table.txt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4917" y="3317966"/>
            <a:ext cx="7562850" cy="543076"/>
          </a:xfrm>
        </p:spPr>
        <p:txBody>
          <a:bodyPr/>
          <a:lstStyle/>
          <a:p>
            <a:r>
              <a:rPr lang="en-US" dirty="0" smtClean="0"/>
              <a:t>Downloads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67317" y="2304143"/>
            <a:ext cx="8138008" cy="1152676"/>
          </a:xfrm>
        </p:spPr>
        <p:txBody>
          <a:bodyPr/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Install MEGAN - </a:t>
            </a:r>
            <a:r>
              <a:rPr lang="en-US" dirty="0">
                <a:hlinkClick r:id="rId3"/>
              </a:rPr>
              <a:t>http://ab.inf.uni-tuebingen.de/software/megan5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Install R Studio - </a:t>
            </a:r>
            <a:r>
              <a:rPr lang="en-US" dirty="0">
                <a:hlinkClick r:id="rId4"/>
              </a:rPr>
              <a:t>http://www.rstudio.com/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315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1. Overview of Taxonomic Annotation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36838" y="2151742"/>
            <a:ext cx="7562850" cy="2573401"/>
          </a:xfrm>
        </p:spPr>
        <p:txBody>
          <a:bodyPr>
            <a:normAutofit/>
          </a:bodyPr>
          <a:lstStyle/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b="0" dirty="0" smtClean="0"/>
              <a:t>Ribosomal </a:t>
            </a:r>
            <a:r>
              <a:rPr lang="en-US" b="0" dirty="0" err="1" smtClean="0"/>
              <a:t>rRNA</a:t>
            </a:r>
            <a:r>
              <a:rPr lang="en-US" b="0" dirty="0" smtClean="0"/>
              <a:t> Genes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b="0" dirty="0" smtClean="0"/>
              <a:t>Clusters of Orthologous Genes (COGs)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b="0" dirty="0" err="1" smtClean="0"/>
              <a:t>RefSeq</a:t>
            </a:r>
            <a:r>
              <a:rPr lang="en-US" b="0" dirty="0" smtClean="0"/>
              <a:t> Functional Taxonomy </a:t>
            </a:r>
            <a:br>
              <a:rPr lang="en-US" b="0" dirty="0" smtClean="0"/>
            </a:br>
            <a:r>
              <a:rPr lang="en-US" b="0" dirty="0" smtClean="0"/>
              <a:t>(LCA or MEGAN-taxonomy)</a:t>
            </a:r>
            <a:endParaRPr lang="en-US" b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62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1. Overview of Taxonomic Annotation</a:t>
            </a:r>
            <a:endParaRPr lang="en-US" sz="2400" b="1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936838" y="2151742"/>
            <a:ext cx="7562850" cy="257340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b="0" dirty="0" smtClean="0"/>
              <a:t>Ribosomal </a:t>
            </a:r>
            <a:r>
              <a:rPr lang="en-US" sz="2400" b="0" dirty="0" err="1" smtClean="0"/>
              <a:t>rRNA</a:t>
            </a:r>
            <a:r>
              <a:rPr lang="en-US" sz="2400" b="0" dirty="0" smtClean="0"/>
              <a:t> Genes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b="0" dirty="0" smtClean="0"/>
              <a:t>Clusters of Orthologous Genes (COGs)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b="0" dirty="0" err="1" smtClean="0"/>
              <a:t>RefSeq</a:t>
            </a:r>
            <a:r>
              <a:rPr lang="en-US" sz="2400" b="0" dirty="0" smtClean="0"/>
              <a:t> Functional Taxonomy </a:t>
            </a:r>
            <a:br>
              <a:rPr lang="en-US" sz="2400" b="0" dirty="0" smtClean="0"/>
            </a:br>
            <a:r>
              <a:rPr lang="en-US" sz="2400" b="0" dirty="0" smtClean="0"/>
              <a:t>(LCA or MEGAN-taxonomy)</a:t>
            </a:r>
            <a:endParaRPr 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1252242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1. Overview of Taxonomic Annotation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936838" y="2151742"/>
            <a:ext cx="7562850" cy="25734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smtClean="0"/>
              <a:t>Ribosomal rRNA Genes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smtClean="0"/>
              <a:t>Clusters of Orthologous Genes (COGs)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smtClean="0"/>
              <a:t>RefSeq Functional Taxonomy </a:t>
            </a:r>
            <a:br>
              <a:rPr lang="en-US" sz="2400" smtClean="0"/>
            </a:br>
            <a:r>
              <a:rPr lang="en-US" sz="2400" smtClean="0"/>
              <a:t>(LCA or MEGAN-taxonomy)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70900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Ribosomal </a:t>
            </a:r>
            <a:r>
              <a:rPr lang="en-US" sz="2400" b="1" dirty="0" err="1" smtClean="0"/>
              <a:t>rRNA</a:t>
            </a:r>
            <a:r>
              <a:rPr lang="en-US" sz="2400" b="1" dirty="0" smtClean="0"/>
              <a:t> Genes (e.g., 16S, 18S)</a:t>
            </a:r>
            <a:endParaRPr lang="en-US" sz="2400" b="1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611560" y="1124744"/>
            <a:ext cx="4503490" cy="4826527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Differences in morphology &amp; growth of microbes insufficient to determine phylogeny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— thought high order organisms has most diversity (Five Kingdoms Model)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Enter DNA sequencing: certain genes taxonomically relevant </a:t>
            </a:r>
            <a:r>
              <a:rPr lang="en-US" dirty="0" err="1" smtClean="0"/>
              <a:t>rRNA</a:t>
            </a:r>
            <a:r>
              <a:rPr lang="en-US" dirty="0"/>
              <a:t> </a:t>
            </a:r>
            <a:r>
              <a:rPr lang="en-US" dirty="0" smtClean="0"/>
              <a:t>genes (widely found, stable sequence)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Alignment of hyper variable regions of 16S lead to development of modern ‘tree-of-life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endParaRPr lang="en-US" dirty="0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2790" y="1137320"/>
            <a:ext cx="3508264" cy="32403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088" y="4377680"/>
            <a:ext cx="3275856" cy="151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365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Ribosomal </a:t>
            </a:r>
            <a:r>
              <a:rPr lang="en-US" sz="2400" b="1" dirty="0" err="1" smtClean="0"/>
              <a:t>rRNA</a:t>
            </a:r>
            <a:r>
              <a:rPr lang="en-US" sz="2400" b="1" dirty="0" smtClean="0"/>
              <a:t> Genes (e.g., 16S, 18S)</a:t>
            </a:r>
            <a:endParaRPr lang="en-US" sz="24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169" y="3645024"/>
            <a:ext cx="4754755" cy="21827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217538"/>
            <a:ext cx="4483100" cy="4991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599" y="2060848"/>
            <a:ext cx="4108692" cy="720080"/>
          </a:xfrm>
          <a:prstGeom prst="rect">
            <a:avLst/>
          </a:prstGeom>
        </p:spPr>
      </p:pic>
      <p:sp>
        <p:nvSpPr>
          <p:cNvPr id="14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1390074" y="946000"/>
            <a:ext cx="1885782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Ribosomal </a:t>
            </a:r>
            <a:r>
              <a:rPr lang="en-US" sz="1600" b="1" dirty="0" err="1" smtClean="0"/>
              <a:t>rRNA</a:t>
            </a:r>
            <a:endParaRPr lang="en-US" sz="1600" b="1" dirty="0"/>
          </a:p>
        </p:txBody>
      </p:sp>
      <p:sp>
        <p:nvSpPr>
          <p:cNvPr id="15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6084168" y="1641476"/>
            <a:ext cx="1296144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Alignment</a:t>
            </a:r>
            <a:endParaRPr lang="en-US" sz="1600" b="1" dirty="0"/>
          </a:p>
        </p:txBody>
      </p:sp>
      <p:sp>
        <p:nvSpPr>
          <p:cNvPr id="16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5796136" y="3284984"/>
            <a:ext cx="1728192" cy="43204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“Tree-of-Life”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367550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Ribosomal </a:t>
            </a:r>
            <a:r>
              <a:rPr lang="en-US" sz="2400" b="1" dirty="0" err="1" smtClean="0"/>
              <a:t>rRNA</a:t>
            </a:r>
            <a:r>
              <a:rPr lang="en-US" sz="2400" b="1" dirty="0" smtClean="0"/>
              <a:t> Genes (e.g., 16S, 18S)</a:t>
            </a:r>
            <a:endParaRPr lang="en-US" sz="2400" b="1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611559" y="836712"/>
            <a:ext cx="7766207" cy="475252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400" dirty="0" smtClean="0"/>
              <a:t>small (16S and 18S) and large (23S and 28S) </a:t>
            </a:r>
            <a:r>
              <a:rPr lang="en-US" sz="2400" dirty="0" err="1" smtClean="0"/>
              <a:t>rRNA</a:t>
            </a:r>
            <a:r>
              <a:rPr lang="en-US" sz="2400" dirty="0" smtClean="0"/>
              <a:t> subunits catalogued in databases (Silva1, GreenGenes2)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400" dirty="0" smtClean="0"/>
              <a:t>16S quite specific, but…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err="1" smtClean="0"/>
              <a:t>i</a:t>
            </a:r>
            <a:r>
              <a:rPr lang="en-US" sz="2400" dirty="0" smtClean="0"/>
              <a:t>. 16S Amplified by PCR (a.k.a., </a:t>
            </a:r>
            <a:r>
              <a:rPr lang="en-US" sz="2400" dirty="0" err="1" smtClean="0"/>
              <a:t>pyrotags</a:t>
            </a:r>
            <a:r>
              <a:rPr lang="en-US" sz="2400" dirty="0" smtClean="0"/>
              <a:t>)</a:t>
            </a:r>
            <a:br>
              <a:rPr lang="en-US" sz="2400" dirty="0" smtClean="0"/>
            </a:br>
            <a:r>
              <a:rPr lang="en-US" sz="2400" dirty="0" smtClean="0"/>
              <a:t>- PCR Biases within &amp; differences in ‘universal’ primers makes relative abundance of taxa “semi-quantitative” at best3</a:t>
            </a:r>
            <a:br>
              <a:rPr lang="en-US" sz="2400" dirty="0" smtClean="0"/>
            </a:br>
            <a:r>
              <a:rPr lang="en-US" sz="2400" dirty="0" smtClean="0"/>
              <a:t>ii. Metagenomes </a:t>
            </a:r>
            <a:br>
              <a:rPr lang="en-US" sz="2400" dirty="0" smtClean="0"/>
            </a:br>
            <a:r>
              <a:rPr lang="en-US" sz="2400" dirty="0" smtClean="0"/>
              <a:t>- Not sequencing specifically - taxonomic breadth limited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400" dirty="0" smtClean="0"/>
              <a:t>- Possibly more quantitative – no ‘universal’ primer bias</a:t>
            </a:r>
          </a:p>
        </p:txBody>
      </p:sp>
      <p:sp>
        <p:nvSpPr>
          <p:cNvPr id="2" name="Rectangle 1"/>
          <p:cNvSpPr/>
          <p:nvPr/>
        </p:nvSpPr>
        <p:spPr>
          <a:xfrm>
            <a:off x="814917" y="5229200"/>
            <a:ext cx="734481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Tx/>
              <a:buAutoNum type="arabicPeriod"/>
            </a:pPr>
            <a:r>
              <a:rPr lang="en-US" sz="1000" dirty="0" smtClean="0"/>
              <a:t>E. </a:t>
            </a:r>
            <a:r>
              <a:rPr lang="en-US" sz="1000" dirty="0" err="1" smtClean="0"/>
              <a:t>Pruesse</a:t>
            </a:r>
            <a:r>
              <a:rPr lang="en-US" sz="1000" dirty="0" smtClean="0"/>
              <a:t> et al., SILVA: a comprehensive online resource for quality checked and aligned ribosomal RNA sequence data compatible with ARB, Nucleic Acids Research 35, 7188–7196 (2007).</a:t>
            </a:r>
          </a:p>
          <a:p>
            <a:pPr marL="228600" indent="-228600">
              <a:buFontTx/>
              <a:buAutoNum type="arabicPeriod"/>
            </a:pPr>
            <a:r>
              <a:rPr lang="en-US" sz="1000" dirty="0" smtClean="0"/>
              <a:t>T. Z. </a:t>
            </a:r>
            <a:r>
              <a:rPr lang="en-US" sz="1000" dirty="0" err="1" smtClean="0"/>
              <a:t>DeSantis</a:t>
            </a:r>
            <a:r>
              <a:rPr lang="en-US" sz="1000" dirty="0" smtClean="0"/>
              <a:t> et al., </a:t>
            </a:r>
            <a:r>
              <a:rPr lang="en-US" sz="1000" dirty="0" err="1" smtClean="0"/>
              <a:t>Greengenes</a:t>
            </a:r>
            <a:r>
              <a:rPr lang="en-US" sz="1000" dirty="0" smtClean="0"/>
              <a:t>, a chimera-checked 16S </a:t>
            </a:r>
            <a:r>
              <a:rPr lang="en-US" sz="1000" dirty="0" err="1" smtClean="0"/>
              <a:t>rRNA</a:t>
            </a:r>
            <a:r>
              <a:rPr lang="en-US" sz="1000" dirty="0" smtClean="0"/>
              <a:t> gene database and workbench compatible with ARB, Appl. Environ. </a:t>
            </a:r>
            <a:r>
              <a:rPr lang="en-US" sz="1000" dirty="0" err="1" smtClean="0"/>
              <a:t>Microbiol</a:t>
            </a:r>
            <a:r>
              <a:rPr lang="en-US" sz="1000" dirty="0" smtClean="0"/>
              <a:t>. 72, 5069–5072 (2006).</a:t>
            </a:r>
          </a:p>
          <a:p>
            <a:pPr marL="228600" indent="-228600">
              <a:buAutoNum type="arabicPeriod"/>
            </a:pPr>
            <a:r>
              <a:rPr lang="en-US" sz="1000" dirty="0" smtClean="0"/>
              <a:t>J. G. </a:t>
            </a:r>
            <a:r>
              <a:rPr lang="en-US" sz="1000" dirty="0" err="1" smtClean="0"/>
              <a:t>Caporaso</a:t>
            </a:r>
            <a:r>
              <a:rPr lang="en-US" sz="1000" dirty="0" smtClean="0"/>
              <a:t> </a:t>
            </a:r>
            <a:r>
              <a:rPr lang="en-US" sz="1000" i="1" dirty="0" smtClean="0"/>
              <a:t>et al.</a:t>
            </a:r>
            <a:r>
              <a:rPr lang="en-US" sz="1000" dirty="0" smtClean="0"/>
              <a:t>, QIIME allows analysis of high-throughput community sequencing data, </a:t>
            </a:r>
            <a:r>
              <a:rPr lang="en-US" sz="1000" i="1" dirty="0" smtClean="0"/>
              <a:t>Nat Meth</a:t>
            </a:r>
            <a:r>
              <a:rPr lang="en-US" sz="1000" dirty="0" smtClean="0"/>
              <a:t> </a:t>
            </a:r>
            <a:r>
              <a:rPr lang="en-US" sz="1000" b="1" dirty="0" smtClean="0"/>
              <a:t>7</a:t>
            </a:r>
            <a:r>
              <a:rPr lang="en-US" sz="1000" dirty="0" smtClean="0"/>
              <a:t>, 335–336 (2010).</a:t>
            </a:r>
          </a:p>
        </p:txBody>
      </p:sp>
    </p:spTree>
    <p:extLst>
      <p:ext uri="{BB962C8B-B14F-4D97-AF65-F5344CB8AC3E}">
        <p14:creationId xmlns:p14="http://schemas.microsoft.com/office/powerpoint/2010/main" val="1602075368"/>
      </p:ext>
    </p:extLst>
  </p:cSld>
  <p:clrMapOvr>
    <a:masterClrMapping/>
  </p:clrMapOvr>
</p:sld>
</file>

<file path=ppt/theme/theme1.xml><?xml version="1.0" encoding="utf-8"?>
<a:theme xmlns:a="http://schemas.openxmlformats.org/drawingml/2006/main" name="MemWorkshopBerube">
  <a:themeElements>
    <a:clrScheme name="UBC Brand 1">
      <a:dk1>
        <a:srgbClr val="002040"/>
      </a:dk1>
      <a:lt1>
        <a:sysClr val="window" lastClr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6242</TotalTime>
  <Words>582</Words>
  <Application>Microsoft Macintosh PowerPoint</Application>
  <PresentationFormat>On-screen Show (4:3)</PresentationFormat>
  <Paragraphs>86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MemWorkshopBerube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Membrane Fouling Study: Irreversible fouling and Lifetime of membrane</dc:title>
  <dc:creator>ami sobai</dc:creator>
  <cp:lastModifiedBy>Niels Hanson</cp:lastModifiedBy>
  <cp:revision>1293</cp:revision>
  <dcterms:created xsi:type="dcterms:W3CDTF">2010-11-16T03:29:29Z</dcterms:created>
  <dcterms:modified xsi:type="dcterms:W3CDTF">2014-02-09T00:18:58Z</dcterms:modified>
</cp:coreProperties>
</file>